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11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720331-DD05-4268-82C2-DD3905558950}" type="datetimeFigureOut">
              <a:rPr lang="en-US" smtClean="0"/>
              <a:t>4/19/2025</a:t>
            </a:fld>
            <a:endParaRPr lang="en-US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5CA73E-4122-413F-81CC-ACB95AFE4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3286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4"/>
            <a:ext cx="11298932" cy="3338149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FA0ACE7-29A8-47D3-A7D9-257B711D8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5FEA6-5F0F-4BC2-B113-FB44A4A23597}" type="datetime1">
              <a:rPr lang="en-US" smtClean="0"/>
              <a:t>4/19/2025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EC604B9-52E9-4810-8359-47206518D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www.bltholding.de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898A89F-CA25-400F-B05A-AECBF2517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3963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F0640-74AF-4D89-A6E3-2B641959603A}" type="datetime1">
              <a:rPr lang="en-US" smtClean="0"/>
              <a:t>4/19/2025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www.bltholding.de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280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058151" y="599725"/>
            <a:ext cx="3687316" cy="5816950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204200" y="863600"/>
            <a:ext cx="3124200" cy="4807326"/>
          </a:xfrm>
        </p:spPr>
        <p:txBody>
          <a:bodyPr vert="eaVert" anchor="ctr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863600"/>
            <a:ext cx="7161625" cy="4807326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6423B97-A5D4-47B9-8861-73B3707A04CF}"/>
              </a:ext>
            </a:extLst>
          </p:cNvPr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AEC0421-37B4-4481-A10D-69FDF5EC7909}"/>
              </a:ext>
            </a:extLst>
          </p:cNvPr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F7265B5-9F97-4F1E-99E9-74F7B7E62337}"/>
              </a:ext>
            </a:extLst>
          </p:cNvPr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5C74A470-3BD3-4F33-80E5-67E6E87FC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10FC0-CDA3-4E69-8187-78F20A758E5F}" type="datetime1">
              <a:rPr lang="en-US" smtClean="0"/>
              <a:t>4/19/2025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9A3A30BA-DB50-4D7D-BCDE-17D20FB35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www.bltholding.de</a:t>
            </a:r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76FF9E58-C0B2-436B-A21C-DB45A00D6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70899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1887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340864"/>
            <a:ext cx="11029615" cy="36344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70E6237-3456-439F-802D-3BA93FC7E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E2BD1-9778-46CF-AAFA-7C4A28CF4EBF}" type="datetime1">
              <a:rPr lang="en-US" smtClean="0"/>
              <a:t>4/19/2025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356D3B5-6063-4A89-B88F-9D3043916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www.bltholding.de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2B78BF7-69D3-4CE0-A631-50EFD41EE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7446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2393950"/>
            <a:ext cx="11029615" cy="214746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582016-5696-4A93-887F-BBB3B9002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B15A2-6A45-454A-8297-CD7ACD60F3B8}" type="datetime1">
              <a:rPr lang="en-US" smtClean="0"/>
              <a:t>4/19/2025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857CFCD5-1192-4E18-8A8F-29E153B44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www.bltholding.de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39A109E-5018-4794-92B3-FD5E5BCD9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6040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194767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6039" y="2228003"/>
            <a:ext cx="5194769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CEB26-1C8F-422D-8E48-95DF39D17E12}" type="datetime1">
              <a:rPr lang="en-US" smtClean="0"/>
              <a:t>4/19/2025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www.bltholding.de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1023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1" y="2250891"/>
            <a:ext cx="5194769" cy="557784"/>
          </a:xfrm>
        </p:spPr>
        <p:txBody>
          <a:bodyPr anchor="ctr">
            <a:noAutofit/>
          </a:bodyPr>
          <a:lstStyle>
            <a:lvl1pPr marL="0" indent="0">
              <a:buNone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194766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6039" y="2250892"/>
            <a:ext cx="5194770" cy="553373"/>
          </a:xfrm>
        </p:spPr>
        <p:txBody>
          <a:bodyPr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6037" y="2926052"/>
            <a:ext cx="5194771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010D5-E94D-4ED8-BDCF-4ECF0C36BD4A}" type="datetime1">
              <a:rPr lang="en-US" smtClean="0"/>
              <a:t>4/19/2025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www.bltholding.de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8050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3FD06-B04B-4791-A950-C759757077E9}" type="datetime1">
              <a:rPr lang="en-US" smtClean="0"/>
              <a:t>4/19/2025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www.bltholding.de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5850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699BA-278D-4395-B325-F6C6790717BB}" type="datetime1">
              <a:rPr lang="en-US" smtClean="0"/>
              <a:t>4/19/2025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www.bltholding.de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2820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601200"/>
            <a:ext cx="3682723" cy="5815475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857" y="933450"/>
            <a:ext cx="3031852" cy="1722419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00928" y="1179829"/>
            <a:ext cx="6650991" cy="4658216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7857" y="2836654"/>
            <a:ext cx="3031852" cy="3001392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0B919CC2-2A65-446F-B538-9E62490354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05951" y="6456916"/>
            <a:ext cx="2844799" cy="365125"/>
          </a:xfrm>
        </p:spPr>
        <p:txBody>
          <a:bodyPr/>
          <a:lstStyle/>
          <a:p>
            <a:fld id="{C2634192-74D1-47FC-A5EA-6D96A36FA3E6}" type="datetime1">
              <a:rPr lang="en-US" smtClean="0"/>
              <a:t>4/19/2025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B72412AE-119E-4982-8B24-63365EFCA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192" y="6452590"/>
            <a:ext cx="6917210" cy="365125"/>
          </a:xfrm>
        </p:spPr>
        <p:txBody>
          <a:bodyPr/>
          <a:lstStyle/>
          <a:p>
            <a:r>
              <a:rPr lang="en-US"/>
              <a:t>www.bltholding.de</a:t>
            </a:r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7FC4BB19-6AD1-45CF-9F99-00B109890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456916"/>
            <a:ext cx="1052510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5990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641350"/>
            <a:ext cx="11290859" cy="365124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998148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AF144-4432-4A87-9E93-C302EC7CEBAD}" type="datetime1">
              <a:rPr lang="en-US" smtClean="0"/>
              <a:t>4/19/2025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US"/>
              <a:t>www.bltholding.de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6213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2"/>
            <a:ext cx="11029616" cy="3652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23914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E4FD0A7-36A2-4FD9-94D0-82F800637E40}" type="datetime1">
              <a:rPr lang="en-US" smtClean="0"/>
              <a:t>4/19/2025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23914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www.bltholding.de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23914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562126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6" r:id="rId1"/>
    <p:sldLayoutId id="2147483807" r:id="rId2"/>
    <p:sldLayoutId id="2147483808" r:id="rId3"/>
    <p:sldLayoutId id="2147483809" r:id="rId4"/>
    <p:sldLayoutId id="2147483810" r:id="rId5"/>
    <p:sldLayoutId id="2147483804" r:id="rId6"/>
    <p:sldLayoutId id="2147483800" r:id="rId7"/>
    <p:sldLayoutId id="2147483801" r:id="rId8"/>
    <p:sldLayoutId id="2147483802" r:id="rId9"/>
    <p:sldLayoutId id="2147483803" r:id="rId10"/>
    <p:sldLayoutId id="2147483805" r:id="rId11"/>
  </p:sldLayoutIdLst>
  <p:hf sldNum="0" hdr="0" dt="0"/>
  <p:txStyles>
    <p:titleStyle>
      <a:lvl1pPr algn="l" defTabSz="457200" rtl="0" eaLnBrk="1" latinLnBrk="0" hangingPunct="1">
        <a:lnSpc>
          <a:spcPct val="100000"/>
        </a:lnSpc>
        <a:spcBef>
          <a:spcPct val="0"/>
        </a:spcBef>
        <a:buNone/>
        <a:defRPr sz="3200" b="0" kern="1200" cap="all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7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5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A52FF1B8-145F-47AA-9F6F-7DA3201AA6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AC1CC1B4-1941-8E57-47F1-54113786B0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9243" y="1419225"/>
            <a:ext cx="6798608" cy="2346136"/>
          </a:xfrm>
        </p:spPr>
        <p:txBody>
          <a:bodyPr>
            <a:normAutofit/>
          </a:bodyPr>
          <a:lstStyle/>
          <a:p>
            <a:r>
              <a:rPr lang="tr-TR" sz="4400" dirty="0"/>
              <a:t>Sağlıklı ve güvenli bir iş ortamı yaratmak</a:t>
            </a:r>
            <a:endParaRPr lang="en-US" sz="4400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FBE2546-A04A-D589-4F26-BDE008DD41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79243" y="3765361"/>
            <a:ext cx="6798608" cy="1408872"/>
          </a:xfrm>
        </p:spPr>
        <p:txBody>
          <a:bodyPr>
            <a:normAutofit/>
          </a:bodyPr>
          <a:lstStyle/>
          <a:p>
            <a:r>
              <a:rPr lang="tr-TR" sz="2000" dirty="0"/>
              <a:t>Blt </a:t>
            </a:r>
            <a:r>
              <a:rPr lang="tr-TR" sz="2000" dirty="0" err="1"/>
              <a:t>holdıng</a:t>
            </a:r>
            <a:r>
              <a:rPr lang="tr-TR" sz="2000" dirty="0"/>
              <a:t> </a:t>
            </a:r>
            <a:r>
              <a:rPr lang="tr-TR" sz="2000" dirty="0" err="1"/>
              <a:t>gMBh</a:t>
            </a:r>
            <a:endParaRPr lang="en-US" sz="2000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6DFE8A8C-8C1F-40A1-8A45-9D05B0DD8E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EE1EF8C3-8F8A-447D-A5FF-C124268254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1" name="Rectangle 27">
            <a:extLst>
              <a:ext uri="{FF2B5EF4-FFF2-40B4-BE49-F238E27FC236}">
                <a16:creationId xmlns:a16="http://schemas.microsoft.com/office/drawing/2014/main" id="{1B511BAF-6DC3-420A-8603-96945C66AD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pic>
        <p:nvPicPr>
          <p:cNvPr id="6" name="Resim 5" descr="metin, grafik, kırpıntı çizim, grafik tasarım içeren bir resim&#10;&#10;Yapay zeka tarafından oluşturulan içerik yanlış olabilir.">
            <a:extLst>
              <a:ext uri="{FF2B5EF4-FFF2-40B4-BE49-F238E27FC236}">
                <a16:creationId xmlns:a16="http://schemas.microsoft.com/office/drawing/2014/main" id="{952AB8BE-D569-3453-8816-A2F27AE608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266" b="94093" l="2875" r="93938">
                        <a14:foregroundMark x1="21375" y1="23066" x2="21375" y2="23066"/>
                        <a14:foregroundMark x1="21813" y1="76653" x2="21813" y2="76653"/>
                        <a14:foregroundMark x1="33063" y1="48383" x2="33063" y2="48383"/>
                        <a14:foregroundMark x1="11688" y1="36006" x2="11688" y2="36006"/>
                        <a14:foregroundMark x1="6625" y1="13643" x2="6625" y2="13643"/>
                        <a14:foregroundMark x1="19625" y1="1266" x2="19625" y2="1266"/>
                        <a14:foregroundMark x1="19375" y1="94093" x2="19375" y2="94093"/>
                        <a14:foregroundMark x1="5500" y1="77637" x2="5500" y2="77637"/>
                        <a14:foregroundMark x1="2875" y1="47961" x2="2875" y2="47961"/>
                        <a14:foregroundMark x1="20750" y1="42475" x2="20750" y2="42475"/>
                        <a14:foregroundMark x1="22688" y1="42475" x2="22688" y2="42475"/>
                        <a14:foregroundMark x1="39938" y1="64276" x2="39938" y2="64276"/>
                        <a14:foregroundMark x1="64375" y1="61744" x2="64375" y2="61744"/>
                        <a14:foregroundMark x1="74500" y1="71730" x2="74500" y2="71730"/>
                        <a14:foregroundMark x1="85750" y1="61744" x2="85750" y2="61744"/>
                        <a14:foregroundMark x1="93938" y1="23066" x2="93938" y2="2306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875" y="2459232"/>
            <a:ext cx="4364638" cy="1939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6549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2A4CBF3-86CA-D331-0DF5-4669617AAA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CA0BDB45-6207-1B83-826D-171A68EED7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8866C3A-B80C-644D-A169-D941EE32C3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42843" y="1874268"/>
            <a:ext cx="6798608" cy="3109464"/>
          </a:xfrm>
        </p:spPr>
        <p:txBody>
          <a:bodyPr>
            <a:normAutofit/>
          </a:bodyPr>
          <a:lstStyle/>
          <a:p>
            <a:pPr marL="171450" indent="-171450">
              <a:buFont typeface="Wingdings" panose="05000000000000000000" pitchFamily="2" charset="2"/>
              <a:buChar char="v"/>
            </a:pP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BLT Holding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olarak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en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büyük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hedeflerimizden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biri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çalışanlarımız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için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sağlıklı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ve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güvenli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bir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iş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ortamı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oluşturmak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ve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iş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ortaklarımızın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da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böyle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bir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iş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ortamı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oluşturmasını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sağlamaktır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. Bu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amaçla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her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türlü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önlemi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alır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iş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sağlığı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ve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güvenliği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kapsamında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eğitimler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sağlayarak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bu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alandaki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farkındalığı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artırmaya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çalışırız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Faaliyetlerimizi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;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çalışanlarımızı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yüklenicileri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ve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toplumu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riske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atmadan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sağlıklı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ve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güvenli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bir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şekilde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gerçekleştiririz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Bunu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hayata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geçirmek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için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emniyetli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tasarıma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sahip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tesisler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kullanırız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işinde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yetkin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insanlar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ile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çalışırız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ve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süreçlerimizde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güvenliği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ön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plana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alırız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BLT Holding’ de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insan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hayatı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önceliklidir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ve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hiçbir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iş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güvenlik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ve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sağlık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önlemleri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alınmadan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yapılacak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derecede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önemli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olamaz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Çalışanlarımız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, İş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Sağlığı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ve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Güvenliği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ile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ilgili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tüm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yasal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düzenlemelere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ve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Topluluk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politikalarımıza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uygun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davranır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ve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güvenli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olmayan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çalışma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koşullarını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derhal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iletişim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kanallarımıza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bildirir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Herhangi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bir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kazayı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yaralanmayı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ya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da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sağlıksız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durumu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derhal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bildiririz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. Acil durum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senaryolarımızı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tespit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eder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ve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uygun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hazırlıkları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yaparız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;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acil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durum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hâlinde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yapılması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gerekenleri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biliriz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. </a:t>
            </a:r>
          </a:p>
          <a:p>
            <a:pPr marL="171450" indent="-171450">
              <a:buFont typeface="Wingdings" panose="05000000000000000000" pitchFamily="2" charset="2"/>
              <a:buChar char="v"/>
            </a:pPr>
            <a:endParaRPr lang="en-US" sz="1100" kern="100" dirty="0">
              <a:solidFill>
                <a:schemeClr val="tx1">
                  <a:lumMod val="75000"/>
                  <a:lumOff val="25000"/>
                </a:schemeClr>
              </a:solidFill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pPr marL="171450" indent="-171450">
              <a:buFont typeface="Wingdings" panose="05000000000000000000" pitchFamily="2" charset="2"/>
              <a:buChar char="v"/>
            </a:pPr>
            <a:endParaRPr lang="en-US" sz="1100" kern="100" dirty="0">
              <a:solidFill>
                <a:schemeClr val="tx1">
                  <a:lumMod val="75000"/>
                  <a:lumOff val="25000"/>
                </a:schemeClr>
              </a:solidFill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pPr marL="171450" indent="-171450">
              <a:buFont typeface="Wingdings" panose="05000000000000000000" pitchFamily="2" charset="2"/>
              <a:buChar char="v"/>
            </a:pPr>
            <a:endParaRPr lang="en-US" sz="1100" kern="100" dirty="0">
              <a:solidFill>
                <a:schemeClr val="tx1">
                  <a:lumMod val="75000"/>
                  <a:lumOff val="25000"/>
                </a:schemeClr>
              </a:solidFill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pPr marL="171450" indent="-171450">
              <a:buFont typeface="Wingdings" panose="05000000000000000000" pitchFamily="2" charset="2"/>
              <a:buChar char="v"/>
            </a:pPr>
            <a:endParaRPr lang="en-US" sz="1100" kern="100" dirty="0">
              <a:solidFill>
                <a:schemeClr val="tx1">
                  <a:lumMod val="75000"/>
                  <a:lumOff val="25000"/>
                </a:schemeClr>
              </a:solidFill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US" sz="1100" kern="100" dirty="0">
              <a:solidFill>
                <a:schemeClr val="tx1">
                  <a:lumMod val="75000"/>
                  <a:lumOff val="25000"/>
                </a:schemeClr>
              </a:solidFill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US" sz="1100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BC21C1CE-6E2D-5159-48A1-14AA43EBA4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A985A9A-58F6-7FBF-7D37-82FE486432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1" name="Rectangle 27">
            <a:extLst>
              <a:ext uri="{FF2B5EF4-FFF2-40B4-BE49-F238E27FC236}">
                <a16:creationId xmlns:a16="http://schemas.microsoft.com/office/drawing/2014/main" id="{9CA09DB6-4EF7-FA02-AD47-320A2935D4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pic>
        <p:nvPicPr>
          <p:cNvPr id="6" name="Resim 5" descr="metin, grafik, kırpıntı çizim, grafik tasarım içeren bir resim&#10;&#10;Yapay zeka tarafından oluşturulan içerik yanlış olabilir.">
            <a:extLst>
              <a:ext uri="{FF2B5EF4-FFF2-40B4-BE49-F238E27FC236}">
                <a16:creationId xmlns:a16="http://schemas.microsoft.com/office/drawing/2014/main" id="{9EBF88B4-5F8E-5178-EE9E-E5CD083B2C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266" b="94093" l="2875" r="93938">
                        <a14:foregroundMark x1="21375" y1="23066" x2="21375" y2="23066"/>
                        <a14:foregroundMark x1="21813" y1="76653" x2="21813" y2="76653"/>
                        <a14:foregroundMark x1="33063" y1="48383" x2="33063" y2="48383"/>
                        <a14:foregroundMark x1="11688" y1="36006" x2="11688" y2="36006"/>
                        <a14:foregroundMark x1="6625" y1="13643" x2="6625" y2="13643"/>
                        <a14:foregroundMark x1="19625" y1="1266" x2="19625" y2="1266"/>
                        <a14:foregroundMark x1="19375" y1="94093" x2="19375" y2="94093"/>
                        <a14:foregroundMark x1="5500" y1="77637" x2="5500" y2="77637"/>
                        <a14:foregroundMark x1="2875" y1="47961" x2="2875" y2="47961"/>
                        <a14:foregroundMark x1="20750" y1="42475" x2="20750" y2="42475"/>
                        <a14:foregroundMark x1="22688" y1="42475" x2="22688" y2="42475"/>
                        <a14:foregroundMark x1="39938" y1="64276" x2="39938" y2="64276"/>
                        <a14:foregroundMark x1="64375" y1="61744" x2="64375" y2="61744"/>
                        <a14:foregroundMark x1="74500" y1="71730" x2="74500" y2="71730"/>
                        <a14:foregroundMark x1="85750" y1="61744" x2="85750" y2="61744"/>
                        <a14:foregroundMark x1="93938" y1="23066" x2="93938" y2="2306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875" y="2459232"/>
            <a:ext cx="4364638" cy="1939536"/>
          </a:xfrm>
          <a:prstGeom prst="rect">
            <a:avLst/>
          </a:prstGeom>
        </p:spPr>
      </p:pic>
      <p:sp>
        <p:nvSpPr>
          <p:cNvPr id="2" name="Metin kutusu 1">
            <a:extLst>
              <a:ext uri="{FF2B5EF4-FFF2-40B4-BE49-F238E27FC236}">
                <a16:creationId xmlns:a16="http://schemas.microsoft.com/office/drawing/2014/main" id="{D4805DC8-E9E9-7FB2-FBD2-EC6F99CF6C68}"/>
              </a:ext>
            </a:extLst>
          </p:cNvPr>
          <p:cNvSpPr txBox="1"/>
          <p:nvPr/>
        </p:nvSpPr>
        <p:spPr>
          <a:xfrm>
            <a:off x="0" y="6409944"/>
            <a:ext cx="12192000" cy="379483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tr-TR" dirty="0"/>
              <a:t>www.bltholding.de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2032336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VTI">
  <a:themeElements>
    <a:clrScheme name="DividendVTI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ED8428"/>
      </a:accent1>
      <a:accent2>
        <a:srgbClr val="E6C46D"/>
      </a:accent2>
      <a:accent3>
        <a:srgbClr val="537685"/>
      </a:accent3>
      <a:accent4>
        <a:srgbClr val="969FA7"/>
      </a:accent4>
      <a:accent5>
        <a:srgbClr val="A9C37C"/>
      </a:accent5>
      <a:accent6>
        <a:srgbClr val="5A8071"/>
      </a:accent6>
      <a:hlink>
        <a:srgbClr val="828282"/>
      </a:hlink>
      <a:folHlink>
        <a:srgbClr val="A5A5A5"/>
      </a:folHlink>
    </a:clrScheme>
    <a:fontScheme name="Dividend">
      <a:majorFont>
        <a:latin typeface="Tw Cen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VTI" id="{97558BDE-0B66-457C-BB6F-7B1B22DAA9B8}" vid="{F53508A3-AC60-448A-AF37-934D5F1A0D5E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175</Words>
  <Application>Microsoft Office PowerPoint</Application>
  <PresentationFormat>Geniş ekran</PresentationFormat>
  <Paragraphs>10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7" baseType="lpstr">
      <vt:lpstr>Aptos</vt:lpstr>
      <vt:lpstr>Tw Cen MT</vt:lpstr>
      <vt:lpstr>Wingdings</vt:lpstr>
      <vt:lpstr>Wingdings 2</vt:lpstr>
      <vt:lpstr>DividendVTI</vt:lpstr>
      <vt:lpstr>Sağlıklı ve güvenli bir iş ortamı yaratmak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Furkan Tataroğlu</dc:creator>
  <cp:lastModifiedBy>Furkan Tataroğlu</cp:lastModifiedBy>
  <cp:revision>8</cp:revision>
  <dcterms:created xsi:type="dcterms:W3CDTF">2025-04-19T07:21:34Z</dcterms:created>
  <dcterms:modified xsi:type="dcterms:W3CDTF">2025-04-19T08:03:13Z</dcterms:modified>
</cp:coreProperties>
</file>